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Economica"/>
      <p:regular r:id="rId59"/>
      <p:bold r:id="rId60"/>
      <p:italic r:id="rId61"/>
      <p:boldItalic r:id="rId62"/>
    </p:embeddedFont>
    <p:embeddedFont>
      <p:font typeface="Open Sans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D7CCE13-8903-4B60-BF2C-7ECAB47A293D}">
  <a:tblStyle styleId="{6D7CCE13-8903-4B60-BF2C-7ECAB47A29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Economica-boldItalic.fntdata"/><Relationship Id="rId61" Type="http://schemas.openxmlformats.org/officeDocument/2006/relationships/font" Target="fonts/Economica-italic.fntdata"/><Relationship Id="rId20" Type="http://schemas.openxmlformats.org/officeDocument/2006/relationships/slide" Target="slides/slide14.xml"/><Relationship Id="rId64" Type="http://schemas.openxmlformats.org/officeDocument/2006/relationships/font" Target="fonts/OpenSans-bold.fntdata"/><Relationship Id="rId63" Type="http://schemas.openxmlformats.org/officeDocument/2006/relationships/font" Target="fonts/OpenSans-regular.fntdata"/><Relationship Id="rId22" Type="http://schemas.openxmlformats.org/officeDocument/2006/relationships/slide" Target="slides/slide16.xml"/><Relationship Id="rId66" Type="http://schemas.openxmlformats.org/officeDocument/2006/relationships/font" Target="fonts/OpenSans-boldItalic.fntdata"/><Relationship Id="rId21" Type="http://schemas.openxmlformats.org/officeDocument/2006/relationships/slide" Target="slides/slide15.xml"/><Relationship Id="rId65" Type="http://schemas.openxmlformats.org/officeDocument/2006/relationships/font" Target="fonts/OpenSans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Economica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Economica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3ecc4d51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3ecc4d51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abd85753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2abd85753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abd85753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abd85753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abd857532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2abd857532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0a71138d5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0a71138d5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0a71138d5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0a71138d5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d5eb7e9ce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8d5eb7e9ce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d5eb7e9ce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8d5eb7e9ce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d5eb7e9ce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8d5eb7e9ce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d5eb7e9ce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8d5eb7e9ce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0a71138d5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0a71138d5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8d5eb7e9ce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8d5eb7e9ce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d5eb7e9ce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8d5eb7e9ce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8d5eb7e9ce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8d5eb7e9ce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3a18ccdd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3a18ccdd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abd85753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abd85753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3ecc4d51b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53ecc4d51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5a9334282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5a9334282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ab43a13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ab43a13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5ab43a13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5ab43a13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ab43a13d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5ab43a13d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47b9544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47b9544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ab43a13d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5ab43a13d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ab43a13d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5ab43a13d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3a18ccdd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53a18ccdd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5a9334282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5a9334282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5a933428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5a933428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54046018e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54046018e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54046018e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54046018e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5a9334282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5a9334282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5a9334282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5a9334282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5a9334282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5a9334282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0a71138d5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0a71138d5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5a9334282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5a9334282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5a9334282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5a9334282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53ecc4d51b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53ecc4d51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5a78ee6fb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5a78ee6fb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59e718a1c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59e718a1c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9e718a1c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59e718a1c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59e718a1c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59e718a1c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5a78ee6fb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5a78ee6fb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59e718a1c5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59e718a1c5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59e718a1c5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59e718a1c5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8d5eb7e9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8d5eb7e9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59e718a1c5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59e718a1c5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59e718a1c5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59e718a1c5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54046018e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54046018e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3ecc4d51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53ecc4d51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3ecc4d51b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3ecc4d51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d5eb7e9c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8d5eb7e9c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d5eb7e9ce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8d5eb7e9ce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10" Type="http://schemas.openxmlformats.org/officeDocument/2006/relationships/image" Target="../media/image14.png"/><Relationship Id="rId9" Type="http://schemas.openxmlformats.org/officeDocument/2006/relationships/image" Target="../media/image37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18.png"/><Relationship Id="rId8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34.png"/><Relationship Id="rId6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watch?v=N1OdGK21y84" TargetMode="External"/><Relationship Id="rId4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www.youtube.com/watch?v=lQSA2pTn4zY" TargetMode="External"/><Relationship Id="rId4" Type="http://schemas.openxmlformats.org/officeDocument/2006/relationships/image" Target="../media/image5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youtube.com/watch?v=SQEUYTHRz8Y" TargetMode="External"/><Relationship Id="rId4" Type="http://schemas.openxmlformats.org/officeDocument/2006/relationships/image" Target="../media/image4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IAG7ziH798g" TargetMode="External"/><Relationship Id="rId4" Type="http://schemas.openxmlformats.org/officeDocument/2006/relationships/image" Target="../media/image1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EE1qc4pWEks" TargetMode="External"/><Relationship Id="rId4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SDTpTcZVgfg" TargetMode="Externa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47"/>
            <a:ext cx="3054600" cy="23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414"/>
              <a:buFont typeface="Arial"/>
              <a:buNone/>
            </a:pPr>
            <a:r>
              <a:rPr lang="en" sz="3616">
                <a:highlight>
                  <a:srgbClr val="FFFFFF"/>
                </a:highlight>
              </a:rPr>
              <a:t>An Investigation of Kaczmarz Algorithm Variations and</a:t>
            </a:r>
            <a:r>
              <a:rPr lang="en" sz="3616"/>
              <a:t> </a:t>
            </a:r>
            <a:r>
              <a:rPr lang="en" sz="3616">
                <a:highlight>
                  <a:srgbClr val="FFFFFF"/>
                </a:highlight>
              </a:rPr>
              <a:t>Preconditioning</a:t>
            </a:r>
            <a:endParaRPr sz="3616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954"/>
              <a:t>Liam Kelz, Rockwell P. Jackson, Jake Truong-Jones, Vijval Rajan </a:t>
            </a:r>
            <a:endParaRPr sz="1954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954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954"/>
              <a:t>Advised By: Rodrigo B. Platte</a:t>
            </a:r>
            <a:endParaRPr sz="1954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combination was used to do polynomial interpolation on several functions. Graphs are for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Average CPU Time and Iterations taken vs. Degree (matrix size)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Block size constant, </a:t>
            </a:r>
            <a:r>
              <a:rPr lang="en"/>
              <a:t>initial</a:t>
            </a:r>
            <a:r>
              <a:rPr lang="en"/>
              <a:t> block size was twice runoff block size for 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constants: Interpolation Domain [0,1], Chebyshev matrix was used, relative </a:t>
            </a:r>
            <a:r>
              <a:rPr lang="en"/>
              <a:t>tolerance 10^(-10), max iterations 40000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275" y="2053844"/>
            <a:ext cx="1562100" cy="404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375" y="-8081"/>
            <a:ext cx="3201275" cy="2400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908" y="-8075"/>
            <a:ext cx="3320542" cy="249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4908" y="2482325"/>
            <a:ext cx="3320542" cy="249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6375" y="2482325"/>
            <a:ext cx="3201199" cy="24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375" y="-8081"/>
            <a:ext cx="3201275" cy="2400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908" y="-8075"/>
            <a:ext cx="3320542" cy="249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4908" y="2482325"/>
            <a:ext cx="3320542" cy="249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6413" y="2482325"/>
            <a:ext cx="3201199" cy="24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6375" y="-8088"/>
            <a:ext cx="3201275" cy="240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6375" y="2482300"/>
            <a:ext cx="3201275" cy="240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34900" y="-16850"/>
            <a:ext cx="3320549" cy="24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34900" y="2482250"/>
            <a:ext cx="3320549" cy="2490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425" y="152401"/>
            <a:ext cx="3166675" cy="2374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6625" y="152400"/>
            <a:ext cx="3166675" cy="23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3425" y="2495537"/>
            <a:ext cx="3166675" cy="237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6625" y="2527400"/>
            <a:ext cx="3166675" cy="23750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5"/>
          <p:cNvCxnSpPr/>
          <p:nvPr/>
        </p:nvCxnSpPr>
        <p:spPr>
          <a:xfrm flipH="1" rot="10800000">
            <a:off x="1235225" y="2559600"/>
            <a:ext cx="7692600" cy="27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25"/>
          <p:cNvSpPr txBox="1"/>
          <p:nvPr/>
        </p:nvSpPr>
        <p:spPr>
          <a:xfrm rot="-5400000">
            <a:off x="1035325" y="3119550"/>
            <a:ext cx="156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Averaged Block Kaczmarz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 rot="-5400000">
            <a:off x="891625" y="1032100"/>
            <a:ext cx="163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Projected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Block Kaczmarz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 rot="-5400000">
            <a:off x="-977525" y="2263950"/>
            <a:ext cx="287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10000 x 1000 Random System Consistent (normal distribution)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66975" y="0"/>
            <a:ext cx="205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Dependence on 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Block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 Size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Inconsistent Systems</a:t>
            </a: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Doesn’t have any solutions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Can’t be solved by normal kaczmarz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Best you can do is the unique least-squares solution</a:t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688" y="1092275"/>
            <a:ext cx="277177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1450" y="2842875"/>
            <a:ext cx="5080850" cy="14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Extended Kaczmarz</a:t>
            </a:r>
            <a:endParaRPr/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Adds another variable 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Z uses column </a:t>
            </a:r>
            <a:r>
              <a:rPr lang="en"/>
              <a:t>selection instead of rows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Z “absorbs” the least squares error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Instead of solving 1 inconsistent system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you now just solve 2 consistent systems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A’z= 0 and Ax=b-z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Row and Column methods can use other styles! Randomized, Targeted, etc.</a:t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925" y="1225225"/>
            <a:ext cx="24765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038" y="1997713"/>
            <a:ext cx="3838575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</a:t>
            </a:r>
            <a:r>
              <a:rPr lang="en"/>
              <a:t> the Systems</a:t>
            </a:r>
            <a:endParaRPr/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 calculation is unaffected by x calculation.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Many calculations wasted since z usually is faster than 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 we can calculate z </a:t>
            </a:r>
            <a:r>
              <a:rPr lang="en"/>
              <a:t>separately</a:t>
            </a:r>
            <a:r>
              <a:rPr lang="en"/>
              <a:t> before calculating the 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gives a </a:t>
            </a:r>
            <a:r>
              <a:rPr lang="en"/>
              <a:t>significant</a:t>
            </a:r>
            <a:r>
              <a:rPr lang="en"/>
              <a:t> decrease in calculation time and iterations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effect is most notable for tall </a:t>
            </a:r>
            <a:r>
              <a:rPr lang="en"/>
              <a:t>rectangular</a:t>
            </a:r>
            <a:r>
              <a:rPr lang="en"/>
              <a:t> matrices, which is what Kaczmarz is best at.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600" y="152400"/>
            <a:ext cx="635079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Stepsize</a:t>
            </a:r>
            <a:endParaRPr/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Stepsize aka Relaxation Parameter aka Alpha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Projection equation and Average Block give the direction of motion, but that vector can be scaled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can be progressively relaxed to solve inconsistent systems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Optimizing the stepsize can give </a:t>
            </a:r>
            <a:r>
              <a:rPr lang="en"/>
              <a:t>significant</a:t>
            </a:r>
            <a:r>
              <a:rPr lang="en"/>
              <a:t> decreases to convergence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 title="Kaczmarz Stepsize Demonstr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38" y="170513"/>
            <a:ext cx="8537725" cy="48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a linear system of equations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Fields and examples of what they solve linear systems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Physics - Schrodinger’s </a:t>
            </a:r>
            <a:r>
              <a:rPr lang="en"/>
              <a:t>equation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Engineering - Circuit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Computer Science - Graphics, Machine Learning, Computer Vision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Medicine - Reconstruction of image using data from a scan (CAT, MRI, PET)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Geophysics - Construction of images of Earth’s interior from seismic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Adaptive Stepsizes</a:t>
            </a:r>
            <a:endParaRPr/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investigated the Minimum Residual Step Method (MRSM) created by Dr. Platte, which tries to optimize stepsize by doing a greedy residual minimization for the selected block.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Inspired by this, we developed a proof of concept the optimized a constant alpha over the course of </a:t>
            </a:r>
            <a:r>
              <a:rPr lang="en"/>
              <a:t>convergence</a:t>
            </a:r>
            <a:r>
              <a:rPr lang="en"/>
              <a:t>, which we </a:t>
            </a:r>
            <a:r>
              <a:rPr lang="en"/>
              <a:t>referred</a:t>
            </a:r>
            <a:r>
              <a:rPr lang="en"/>
              <a:t> to as Adaptive Global Alpha.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inspired us to develop an extension of MRSM, </a:t>
            </a:r>
            <a:r>
              <a:rPr lang="en"/>
              <a:t>referred</a:t>
            </a:r>
            <a:r>
              <a:rPr lang="en"/>
              <a:t> to as MultiAlpha.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1963"/>
            <a:ext cx="8839199" cy="391957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 txBox="1"/>
          <p:nvPr/>
        </p:nvSpPr>
        <p:spPr>
          <a:xfrm>
            <a:off x="1041550" y="4629150"/>
            <a:ext cx="68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Note: MA refers to MultiAlpha. MA = 5 is a MultiAlpha of “Level” 5. MA=1 is RMSM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25" y="516750"/>
            <a:ext cx="8839199" cy="422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Preconditioning Overview</a:t>
            </a:r>
            <a:endParaRPr/>
          </a:p>
        </p:txBody>
      </p:sp>
      <p:sp>
        <p:nvSpPr>
          <p:cNvPr id="221" name="Google Shape;221;p35"/>
          <p:cNvSpPr txBox="1"/>
          <p:nvPr>
            <p:ph idx="1" type="body"/>
          </p:nvPr>
        </p:nvSpPr>
        <p:spPr>
          <a:xfrm>
            <a:off x="311700" y="1225225"/>
            <a:ext cx="8352000" cy="13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right preconditioner can reduce the compute time and number of iterations to convergence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Preconditioning can be a computationally intensive task itself</a:t>
            </a:r>
            <a:endParaRPr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675" y="2571625"/>
            <a:ext cx="5794451" cy="21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5"/>
          <p:cNvSpPr txBox="1"/>
          <p:nvPr/>
        </p:nvSpPr>
        <p:spPr>
          <a:xfrm>
            <a:off x="528950" y="2599100"/>
            <a:ext cx="2225100" cy="20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Breakdown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AutoNum type="arabicPeriod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Preconditioning on original matrix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AutoNum type="arabicPeriod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Kaczmarz to find solution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 vs. Well Conditioned</a:t>
            </a:r>
            <a:endParaRPr/>
          </a:p>
        </p:txBody>
      </p:sp>
      <p:pic>
        <p:nvPicPr>
          <p:cNvPr id="229" name="Google Shape;229;p36"/>
          <p:cNvPicPr preferRelativeResize="0"/>
          <p:nvPr/>
        </p:nvPicPr>
        <p:blipFill rotWithShape="1">
          <a:blip r:embed="rId3">
            <a:alphaModFix/>
          </a:blip>
          <a:srcRect b="3484" l="16284" r="15437" t="4094"/>
          <a:stretch/>
        </p:blipFill>
        <p:spPr>
          <a:xfrm>
            <a:off x="419800" y="1088700"/>
            <a:ext cx="3167273" cy="321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/>
          <p:cNvPicPr preferRelativeResize="0"/>
          <p:nvPr/>
        </p:nvPicPr>
        <p:blipFill rotWithShape="1">
          <a:blip r:embed="rId4">
            <a:alphaModFix/>
          </a:blip>
          <a:srcRect b="0" l="16893" r="16332" t="4870"/>
          <a:stretch/>
        </p:blipFill>
        <p:spPr>
          <a:xfrm>
            <a:off x="4897750" y="1147225"/>
            <a:ext cx="3167276" cy="333169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6"/>
          <p:cNvSpPr txBox="1"/>
          <p:nvPr/>
        </p:nvSpPr>
        <p:spPr>
          <a:xfrm>
            <a:off x="552788" y="4342450"/>
            <a:ext cx="290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Ill Conditioned Matrix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36"/>
          <p:cNvSpPr txBox="1"/>
          <p:nvPr/>
        </p:nvSpPr>
        <p:spPr>
          <a:xfrm>
            <a:off x="5030738" y="4342450"/>
            <a:ext cx="29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Well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Conditioned Matrix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9475" y="4678400"/>
            <a:ext cx="2017299" cy="2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4300" y="4678400"/>
            <a:ext cx="2434200" cy="2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Algebraic Multigrid</a:t>
            </a:r>
            <a:endParaRPr/>
          </a:p>
        </p:txBody>
      </p:sp>
      <p:sp>
        <p:nvSpPr>
          <p:cNvPr id="240" name="Google Shape;240;p3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2100"/>
              <a:t>Fast and scalable (parallelizable to O(</a:t>
            </a:r>
            <a:r>
              <a:rPr i="1" lang="en" sz="2100"/>
              <a:t>N</a:t>
            </a:r>
            <a:r>
              <a:rPr lang="en" sz="2100"/>
              <a:t>) computational complexity)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Hierarchical levels are evaluated independently so algebraic multigrid can be parallelized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Sensitive to matrix structure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The Python library PyAMG was used to build the AMG preconditioners</a:t>
            </a:r>
            <a:endParaRPr sz="2100"/>
          </a:p>
        </p:txBody>
      </p:sp>
      <p:sp>
        <p:nvSpPr>
          <p:cNvPr id="241" name="Google Shape;241;p37"/>
          <p:cNvSpPr txBox="1"/>
          <p:nvPr/>
        </p:nvSpPr>
        <p:spPr>
          <a:xfrm>
            <a:off x="311700" y="4085600"/>
            <a:ext cx="85206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classical_kaczmarz(precond_A_dense, precond_b, x0, max_iter=</a:t>
            </a:r>
            <a:r>
              <a:rPr lang="en" sz="11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1000000</a:t>
            </a:r>
            <a:r>
              <a:rPr lang="en" sz="11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max_time=</a:t>
            </a:r>
            <a:r>
              <a:rPr lang="en" sz="11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log_interval=</a:t>
            </a:r>
            <a:r>
              <a:rPr lang="en" sz="11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Sparse Matrices</a:t>
            </a:r>
            <a:endParaRPr/>
          </a:p>
        </p:txBody>
      </p:sp>
      <p:sp>
        <p:nvSpPr>
          <p:cNvPr id="247" name="Google Shape;247;p3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Sparse systems have a large number of zero elements in the coefficient matrix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Traditional direct methods like Gaussian elimination can be computationally expensive for sparse systems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Applications: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Image and signal processing – denoising, deblurring, image reconstruction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Tomography (CT scans, etc) - Tomographic reconstruction algorithms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Computer graphics - Sparse systems often arise due to complex scene geometry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Network analysis - Solving linear systems arising from large-scale networks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Sparse Matrices</a:t>
            </a:r>
            <a:endParaRPr/>
          </a:p>
        </p:txBody>
      </p:sp>
      <p:graphicFrame>
        <p:nvGraphicFramePr>
          <p:cNvPr id="253" name="Google Shape;253;p39"/>
          <p:cNvGraphicFramePr/>
          <p:nvPr/>
        </p:nvGraphicFramePr>
        <p:xfrm>
          <a:off x="595775" y="14626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{6D7CCE13-8903-4B60-BF2C-7ECAB47A293D}</a:tableStyleId>
              </a:tblPr>
              <a:tblGrid>
                <a:gridCol w="1426550"/>
                <a:gridCol w="1426550"/>
                <a:gridCol w="1426550"/>
              </a:tblGrid>
              <a:tr h="111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Original Matrix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Preconditioned Matrix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1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Condition Number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477.04150150491705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4.886788582228487e+23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11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to Convergence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n/a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n/a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54" name="Google Shape;2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675" y="915775"/>
            <a:ext cx="3559340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Tridiagonal Matrices</a:t>
            </a:r>
            <a:endParaRPr/>
          </a:p>
        </p:txBody>
      </p:sp>
      <p:pic>
        <p:nvPicPr>
          <p:cNvPr id="260" name="Google Shape;2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97300"/>
            <a:ext cx="4430524" cy="1993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1" name="Google Shape;261;p40"/>
          <p:cNvGraphicFramePr/>
          <p:nvPr/>
        </p:nvGraphicFramePr>
        <p:xfrm>
          <a:off x="3804825" y="325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{6D7CCE13-8903-4B60-BF2C-7ECAB47A293D}</a:tableStyleId>
              </a:tblPr>
              <a:tblGrid>
                <a:gridCol w="1675825"/>
                <a:gridCol w="1675825"/>
                <a:gridCol w="16758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Original Matrix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Preconditioned Matrix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Condition Number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4133.642926801445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1.140350162991351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to Convergence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 s (did not converge)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0.17116546630859375 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Random Matrices</a:t>
            </a:r>
            <a:endParaRPr/>
          </a:p>
        </p:txBody>
      </p:sp>
      <p:pic>
        <p:nvPicPr>
          <p:cNvPr id="267" name="Google Shape;267;p41"/>
          <p:cNvPicPr preferRelativeResize="0"/>
          <p:nvPr/>
        </p:nvPicPr>
        <p:blipFill rotWithShape="1">
          <a:blip r:embed="rId3">
            <a:alphaModFix/>
          </a:blip>
          <a:srcRect b="0" l="29223" r="0" t="0"/>
          <a:stretch/>
        </p:blipFill>
        <p:spPr>
          <a:xfrm>
            <a:off x="4036950" y="1548525"/>
            <a:ext cx="4869924" cy="23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 rotWithShape="1">
          <a:blip r:embed="rId4">
            <a:alphaModFix/>
          </a:blip>
          <a:srcRect b="0" l="2515" r="0" t="0"/>
          <a:stretch/>
        </p:blipFill>
        <p:spPr>
          <a:xfrm>
            <a:off x="2523075" y="3923375"/>
            <a:ext cx="6620925" cy="106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9" name="Google Shape;269;p41"/>
          <p:cNvGraphicFramePr/>
          <p:nvPr/>
        </p:nvGraphicFramePr>
        <p:xfrm>
          <a:off x="112450" y="148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{6D7CCE13-8903-4B60-BF2C-7ECAB47A293D}</a:tableStyleId>
              </a:tblPr>
              <a:tblGrid>
                <a:gridCol w="1583100"/>
                <a:gridCol w="1583100"/>
                <a:gridCol w="1583100"/>
              </a:tblGrid>
              <a:tr h="55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Original Matrix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Preconditioned Matrix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Condition Number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409,317,059.7393808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50,692,666.40654751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to Convergence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84.61563634872437 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81.48864030838013 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Kaczmarz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classical Kaczmarz method was proposed in </a:t>
            </a:r>
            <a:r>
              <a:rPr b="1" lang="en"/>
              <a:t>1937 </a:t>
            </a:r>
            <a:r>
              <a:rPr lang="en"/>
              <a:t>by Stefan Kaczmarz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Translated to English in 1993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Variations</a:t>
            </a:r>
            <a:r>
              <a:rPr lang="en"/>
              <a:t> have gained popularity in recent years because they use partial information in each iteration and are suitable for large data problems.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Strohmer and Vershynin proved that randomized Kaczmarz converges exponentially with random row selection in </a:t>
            </a:r>
            <a:r>
              <a:rPr b="1" lang="en"/>
              <a:t>2009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Randomized Block Kaczmarz was introduced by D. Needell in </a:t>
            </a:r>
            <a:r>
              <a:rPr b="1" lang="en"/>
              <a:t>2010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Diagonalization</a:t>
            </a:r>
            <a:endParaRPr/>
          </a:p>
        </p:txBody>
      </p:sp>
      <p:graphicFrame>
        <p:nvGraphicFramePr>
          <p:cNvPr id="275" name="Google Shape;275;p42"/>
          <p:cNvGraphicFramePr/>
          <p:nvPr/>
        </p:nvGraphicFramePr>
        <p:xfrm>
          <a:off x="85100" y="248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{6D7CCE13-8903-4B60-BF2C-7ECAB47A293D}</a:tableStyleId>
              </a:tblPr>
              <a:tblGrid>
                <a:gridCol w="1386850"/>
                <a:gridCol w="1386850"/>
                <a:gridCol w="1386850"/>
                <a:gridCol w="1386850"/>
              </a:tblGrid>
              <a:tr h="103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Original Matrix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Preconditioned Matrix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Preconditioned Diagonalized Matrix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Condition Number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409,317,059.7393808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50,692,666.40654751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46,966,193.042337604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to Convergence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84.61563634872437 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81.48864030838013 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85.09954309463501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76" name="Google Shape;276;p42"/>
          <p:cNvPicPr preferRelativeResize="0"/>
          <p:nvPr/>
        </p:nvPicPr>
        <p:blipFill rotWithShape="1">
          <a:blip r:embed="rId3">
            <a:alphaModFix/>
          </a:blip>
          <a:srcRect b="0" l="0" r="49349" t="0"/>
          <a:stretch/>
        </p:blipFill>
        <p:spPr>
          <a:xfrm>
            <a:off x="5687225" y="234575"/>
            <a:ext cx="2393135" cy="23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2"/>
          <p:cNvPicPr preferRelativeResize="0"/>
          <p:nvPr/>
        </p:nvPicPr>
        <p:blipFill rotWithShape="1">
          <a:blip r:embed="rId3">
            <a:alphaModFix/>
          </a:blip>
          <a:srcRect b="0" l="51093" r="0" t="0"/>
          <a:stretch/>
        </p:blipFill>
        <p:spPr>
          <a:xfrm>
            <a:off x="6420250" y="2571750"/>
            <a:ext cx="2310725" cy="23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2"/>
          <p:cNvSpPr txBox="1"/>
          <p:nvPr/>
        </p:nvSpPr>
        <p:spPr>
          <a:xfrm>
            <a:off x="319200" y="1431800"/>
            <a:ext cx="40947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Reverse Cuthill-Mckee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Row permutation method to increase diagonalization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Summary</a:t>
            </a:r>
            <a:endParaRPr/>
          </a:p>
        </p:txBody>
      </p:sp>
      <p:sp>
        <p:nvSpPr>
          <p:cNvPr id="284" name="Google Shape;284;p4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Algebraic multigrid preconditioning may reduce the time to convergence of Kaczmarz if the matrix structure is correct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matrix may be transformed to be better structured for algebraic multigrid but this transformation may/may not decrease time to convergence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Future Exploration: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and fine tune parameters of algebraic multigrid to work with more types of matrices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 algebraic multigrid preconditioning to other preconditioners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type="title"/>
          </p:nvPr>
        </p:nvSpPr>
        <p:spPr>
          <a:xfrm>
            <a:off x="403375" y="1058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Sketching + QR Decomposition: Background</a:t>
            </a:r>
            <a:endParaRPr/>
          </a:p>
        </p:txBody>
      </p:sp>
      <p:sp>
        <p:nvSpPr>
          <p:cNvPr id="290" name="Google Shape;290;p44"/>
          <p:cNvSpPr txBox="1"/>
          <p:nvPr>
            <p:ph idx="1" type="body"/>
          </p:nvPr>
        </p:nvSpPr>
        <p:spPr>
          <a:xfrm>
            <a:off x="173700" y="937150"/>
            <a:ext cx="5572200" cy="393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The sketching method attempts to compress matrix A into smaller more manageable matrix to be preconditioned.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 The cost of preconditioning the entire matrix A is computationally expensive. 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Consists of QR decomposition and the inversion of the upper triangular matrix R </a:t>
            </a:r>
            <a:endParaRPr sz="16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en" sz="1600"/>
              <a:t>Total complexity of O(mn^2) + O(n^3)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 Problematic when m is significantly larger than n.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91" name="Google Shape;2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6344" y="937150"/>
            <a:ext cx="2017425" cy="19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0288" y="2917495"/>
            <a:ext cx="1189550" cy="20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355575" y="3448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Preconditioning in Python: Goals</a:t>
            </a:r>
            <a:endParaRPr/>
          </a:p>
        </p:txBody>
      </p:sp>
      <p:sp>
        <p:nvSpPr>
          <p:cNvPr id="298" name="Google Shape;298;p45"/>
          <p:cNvSpPr txBox="1"/>
          <p:nvPr>
            <p:ph idx="1" type="body"/>
          </p:nvPr>
        </p:nvSpPr>
        <p:spPr>
          <a:xfrm>
            <a:off x="156300" y="860200"/>
            <a:ext cx="8796600" cy="4160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After replicating results found in research paper </a:t>
            </a:r>
            <a:r>
              <a:rPr i="1" lang="en" sz="1600"/>
              <a:t>Preconditioning Kaczmarz Method By Sketching </a:t>
            </a:r>
            <a:r>
              <a:rPr lang="en" sz="1600"/>
              <a:t>by Alexandr Katrutsa and Ivan Oseledets: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Apply the preconditioning method to sparse matrices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Investigate an optimal gamma by expanding the size of the matrix and increasing gamma range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Apply the preconditioning method to alternative versions of the Kaczmarz method, specifically randomized average block Kaczmarz.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311700" y="2834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Description: </a:t>
            </a:r>
            <a:r>
              <a:rPr lang="en"/>
              <a:t>Pseudocode</a:t>
            </a:r>
            <a:endParaRPr/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0" y="877750"/>
            <a:ext cx="9216300" cy="42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"/>
          </a:p>
          <a:p>
            <a:pPr indent="-321607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65"/>
              <a:buChar char="●"/>
            </a:pPr>
            <a:r>
              <a:rPr lang="en" sz="1464"/>
              <a:t>Pseudocode:</a:t>
            </a:r>
            <a:endParaRPr sz="1464"/>
          </a:p>
          <a:p>
            <a:pPr indent="-32160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5"/>
              <a:buChar char="○"/>
            </a:pPr>
            <a:r>
              <a:rPr lang="en" sz="1464"/>
              <a:t>Code iterates over a range of user selected scalar values (gamma) and generates random submatrices from a larger matrix A</a:t>
            </a:r>
            <a:endParaRPr sz="1464"/>
          </a:p>
          <a:p>
            <a:pPr indent="-32160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5"/>
              <a:buChar char="○"/>
            </a:pPr>
            <a:r>
              <a:rPr lang="en" sz="1464"/>
              <a:t>Performs a QR decomposition on each submatrix, </a:t>
            </a:r>
            <a:endParaRPr sz="1464"/>
          </a:p>
          <a:p>
            <a:pPr indent="-32160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5"/>
              <a:buChar char="○"/>
            </a:pPr>
            <a:r>
              <a:rPr lang="en" sz="1464"/>
              <a:t>Computes the inverse of the resulting upper triangular matrix</a:t>
            </a:r>
            <a:endParaRPr sz="1464"/>
          </a:p>
          <a:p>
            <a:pPr indent="-32160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5"/>
              <a:buChar char="○"/>
            </a:pPr>
            <a:r>
              <a:rPr lang="en" sz="1464"/>
              <a:t>Stores results in the variable P </a:t>
            </a:r>
            <a:endParaRPr sz="1464"/>
          </a:p>
          <a:p>
            <a:pPr indent="-32160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5"/>
              <a:buChar char="○"/>
            </a:pPr>
            <a:r>
              <a:rPr lang="en" sz="1464"/>
              <a:t>Records the preprocessing time for each gamma value.</a:t>
            </a:r>
            <a:endParaRPr sz="1464"/>
          </a:p>
          <a:p>
            <a:pPr indent="-32160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5"/>
              <a:buChar char="●"/>
            </a:pPr>
            <a:r>
              <a:rPr lang="en" sz="1464"/>
              <a:t>Variable P is then applied to the Kaczmarz method via matrix multiplication </a:t>
            </a:r>
            <a:endParaRPr sz="146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162750" y="131425"/>
            <a:ext cx="8617200" cy="7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Replicated Results: Relative error vs. running time + time to construct precond.</a:t>
            </a:r>
            <a:endParaRPr sz="2700"/>
          </a:p>
        </p:txBody>
      </p:sp>
      <p:sp>
        <p:nvSpPr>
          <p:cNvPr id="310" name="Google Shape;310;p47"/>
          <p:cNvSpPr txBox="1"/>
          <p:nvPr>
            <p:ph idx="1" type="body"/>
          </p:nvPr>
        </p:nvSpPr>
        <p:spPr>
          <a:xfrm>
            <a:off x="5257400" y="1033950"/>
            <a:ext cx="3645300" cy="3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Relative error: Difference between the estimated or predicted convergence time and the actual convergence time</a:t>
            </a:r>
            <a:endParaRPr sz="1400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</a:t>
            </a:r>
            <a:r>
              <a:rPr lang="en" sz="1400"/>
              <a:t>xpressed as a percentage or ratio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It is used to quantify the accuracy of convergence time predictions in various iterative algorithms </a:t>
            </a:r>
            <a:endParaRPr sz="1400"/>
          </a:p>
        </p:txBody>
      </p:sp>
      <p:pic>
        <p:nvPicPr>
          <p:cNvPr id="311" name="Google Shape;3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100" y="1033950"/>
            <a:ext cx="5121172" cy="372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162750" y="131425"/>
            <a:ext cx="8617200" cy="7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Replicated Results: Relative error vs. running time + time to construct precond.</a:t>
            </a:r>
            <a:endParaRPr sz="2700"/>
          </a:p>
        </p:txBody>
      </p:sp>
      <p:sp>
        <p:nvSpPr>
          <p:cNvPr id="317" name="Google Shape;317;p48"/>
          <p:cNvSpPr txBox="1"/>
          <p:nvPr>
            <p:ph idx="1" type="body"/>
          </p:nvPr>
        </p:nvSpPr>
        <p:spPr>
          <a:xfrm>
            <a:off x="5257400" y="1033950"/>
            <a:ext cx="3645300" cy="3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Notable Behavior: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gamma = 1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Worse than RKM alone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gamma = 2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Begin to see benefits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gamma = 3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Significant benefits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gamma = 4 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Diminishing returns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May not be worth the loss of precision </a:t>
            </a:r>
            <a:endParaRPr/>
          </a:p>
        </p:txBody>
      </p:sp>
      <p:pic>
        <p:nvPicPr>
          <p:cNvPr id="318" name="Google Shape;31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100" y="1033950"/>
            <a:ext cx="5121172" cy="372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"/>
          <p:cNvSpPr txBox="1"/>
          <p:nvPr>
            <p:ph type="title"/>
          </p:nvPr>
        </p:nvSpPr>
        <p:spPr>
          <a:xfrm>
            <a:off x="162750" y="131425"/>
            <a:ext cx="8617200" cy="7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Preconditioned Kaczmarz: Sparse Matrix</a:t>
            </a:r>
            <a:endParaRPr sz="3000"/>
          </a:p>
        </p:txBody>
      </p:sp>
      <p:sp>
        <p:nvSpPr>
          <p:cNvPr id="324" name="Google Shape;324;p49"/>
          <p:cNvSpPr txBox="1"/>
          <p:nvPr>
            <p:ph idx="1" type="body"/>
          </p:nvPr>
        </p:nvSpPr>
        <p:spPr>
          <a:xfrm>
            <a:off x="5266175" y="1525475"/>
            <a:ext cx="3645300" cy="13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Sparse Matrix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Density of 1%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Preconditioning method </a:t>
            </a:r>
            <a:r>
              <a:rPr lang="en"/>
              <a:t>begins</a:t>
            </a:r>
            <a:r>
              <a:rPr lang="en"/>
              <a:t> to break down in effectiveness</a:t>
            </a:r>
            <a:endParaRPr/>
          </a:p>
        </p:txBody>
      </p:sp>
      <p:pic>
        <p:nvPicPr>
          <p:cNvPr id="325" name="Google Shape;3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75" y="962750"/>
            <a:ext cx="5072998" cy="34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 rotWithShape="1">
          <a:blip r:embed="rId4">
            <a:alphaModFix/>
          </a:blip>
          <a:srcRect b="159" l="0" r="0" t="159"/>
          <a:stretch/>
        </p:blipFill>
        <p:spPr>
          <a:xfrm>
            <a:off x="272175" y="962750"/>
            <a:ext cx="5073000" cy="3414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>
            <p:ph type="title"/>
          </p:nvPr>
        </p:nvSpPr>
        <p:spPr>
          <a:xfrm>
            <a:off x="162750" y="131425"/>
            <a:ext cx="8617200" cy="7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Preconditioned Kaczmarz: Sparse Matrix</a:t>
            </a:r>
            <a:endParaRPr sz="3000"/>
          </a:p>
        </p:txBody>
      </p:sp>
      <p:sp>
        <p:nvSpPr>
          <p:cNvPr id="332" name="Google Shape;332;p50"/>
          <p:cNvSpPr txBox="1"/>
          <p:nvPr>
            <p:ph idx="1" type="body"/>
          </p:nvPr>
        </p:nvSpPr>
        <p:spPr>
          <a:xfrm>
            <a:off x="5266175" y="1525475"/>
            <a:ext cx="3645300" cy="18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Sparse Matrix</a:t>
            </a:r>
            <a:endParaRPr sz="1400"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Density of 10%</a:t>
            </a:r>
            <a:endParaRPr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Preconditioning method demonstrates clear improvements to convergence speed</a:t>
            </a:r>
            <a:endParaRPr/>
          </a:p>
        </p:txBody>
      </p:sp>
      <p:pic>
        <p:nvPicPr>
          <p:cNvPr id="333" name="Google Shape;3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01" y="893725"/>
            <a:ext cx="5067675" cy="341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1"/>
          <p:cNvSpPr txBox="1"/>
          <p:nvPr>
            <p:ph type="title"/>
          </p:nvPr>
        </p:nvSpPr>
        <p:spPr>
          <a:xfrm>
            <a:off x="162750" y="131425"/>
            <a:ext cx="8617200" cy="7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Preconditioned Kaczmarz: Expanded Size + Increased Gamma range</a:t>
            </a:r>
            <a:endParaRPr sz="3000"/>
          </a:p>
        </p:txBody>
      </p:sp>
      <p:sp>
        <p:nvSpPr>
          <p:cNvPr id="339" name="Google Shape;339;p51"/>
          <p:cNvSpPr txBox="1"/>
          <p:nvPr>
            <p:ph idx="1" type="body"/>
          </p:nvPr>
        </p:nvSpPr>
        <p:spPr>
          <a:xfrm>
            <a:off x="5248600" y="1060300"/>
            <a:ext cx="3645300" cy="18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Matrix:</a:t>
            </a:r>
            <a:endParaRPr sz="1400"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Size: 100,000 by 1000</a:t>
            </a:r>
            <a:endParaRPr sz="1400"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Gamma Range: 1-9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Begin to see computational expense of QR decomposition</a:t>
            </a:r>
            <a:endParaRPr sz="1400"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Start-gap</a:t>
            </a:r>
            <a:endParaRPr/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01" y="977888"/>
            <a:ext cx="4739950" cy="318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Original Kaczmarz Algorithm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963" y="1409700"/>
            <a:ext cx="5191125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4061625" y="2417350"/>
            <a:ext cx="510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5000" y="3512850"/>
            <a:ext cx="2940275" cy="9949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6076025" y="3020650"/>
            <a:ext cx="567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Projection formula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162750" y="131425"/>
            <a:ext cx="8617200" cy="7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Preconditioned Randomized Average Block Kaczmarz (RABK)</a:t>
            </a:r>
            <a:endParaRPr sz="3000"/>
          </a:p>
        </p:txBody>
      </p:sp>
      <p:sp>
        <p:nvSpPr>
          <p:cNvPr id="346" name="Google Shape;346;p52"/>
          <p:cNvSpPr txBox="1"/>
          <p:nvPr>
            <p:ph idx="1" type="body"/>
          </p:nvPr>
        </p:nvSpPr>
        <p:spPr>
          <a:xfrm>
            <a:off x="5248600" y="1060300"/>
            <a:ext cx="3645300" cy="18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Matrix:</a:t>
            </a:r>
            <a:endParaRPr sz="1400"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Size: 10,000 by 100</a:t>
            </a:r>
            <a:endParaRPr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Gamma Range: 1-9</a:t>
            </a:r>
            <a:endParaRPr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Significant improvement in efficiency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Gamma range 5-7 </a:t>
            </a:r>
            <a:endParaRPr sz="1400"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Benefits begin to diminish</a:t>
            </a:r>
            <a:endParaRPr sz="1400"/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52"/>
          <p:cNvPicPr preferRelativeResize="0"/>
          <p:nvPr/>
        </p:nvPicPr>
        <p:blipFill rotWithShape="1">
          <a:blip r:embed="rId3">
            <a:alphaModFix/>
          </a:blip>
          <a:srcRect b="0" l="465" r="465" t="0"/>
          <a:stretch/>
        </p:blipFill>
        <p:spPr>
          <a:xfrm>
            <a:off x="262901" y="977888"/>
            <a:ext cx="4739950" cy="3187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/>
          <p:nvPr>
            <p:ph type="title"/>
          </p:nvPr>
        </p:nvSpPr>
        <p:spPr>
          <a:xfrm>
            <a:off x="162750" y="131425"/>
            <a:ext cx="8617200" cy="7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Preconditioned Kaczmarz: </a:t>
            </a:r>
            <a:r>
              <a:rPr lang="en" sz="3000"/>
              <a:t>Iterative Method Comparison </a:t>
            </a:r>
            <a:endParaRPr sz="3000"/>
          </a:p>
        </p:txBody>
      </p:sp>
      <p:sp>
        <p:nvSpPr>
          <p:cNvPr id="353" name="Google Shape;353;p53"/>
          <p:cNvSpPr txBox="1"/>
          <p:nvPr>
            <p:ph idx="1" type="body"/>
          </p:nvPr>
        </p:nvSpPr>
        <p:spPr>
          <a:xfrm>
            <a:off x="5248600" y="1060300"/>
            <a:ext cx="3645300" cy="18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Matrix: 100,000 by 1000</a:t>
            </a:r>
            <a:endParaRPr/>
          </a:p>
          <a:p>
            <a:pPr indent="-317500" lvl="1" marL="1828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RKM</a:t>
            </a:r>
            <a:endParaRPr/>
          </a:p>
          <a:p>
            <a:pPr indent="-317500" lvl="1" marL="1828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PrecRKM</a:t>
            </a:r>
            <a:endParaRPr/>
          </a:p>
          <a:p>
            <a:pPr indent="-317500" lvl="1" marL="1828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RABK</a:t>
            </a:r>
            <a:endParaRPr/>
          </a:p>
          <a:p>
            <a:pPr indent="-317500" lvl="1" marL="1828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PrecRABK</a:t>
            </a:r>
            <a:endParaRPr/>
          </a:p>
          <a:p>
            <a:pPr indent="-317500" lvl="1" marL="1828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LSQR</a:t>
            </a:r>
            <a:endParaRPr/>
          </a:p>
        </p:txBody>
      </p:sp>
      <p:pic>
        <p:nvPicPr>
          <p:cNvPr id="354" name="Google Shape;354;p53"/>
          <p:cNvPicPr preferRelativeResize="0"/>
          <p:nvPr/>
        </p:nvPicPr>
        <p:blipFill rotWithShape="1">
          <a:blip r:embed="rId3">
            <a:alphaModFix/>
          </a:blip>
          <a:srcRect b="0" l="298" r="308" t="0"/>
          <a:stretch/>
        </p:blipFill>
        <p:spPr>
          <a:xfrm>
            <a:off x="262901" y="977888"/>
            <a:ext cx="4739950" cy="318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Summary</a:t>
            </a:r>
            <a:endParaRPr/>
          </a:p>
        </p:txBody>
      </p:sp>
      <p:sp>
        <p:nvSpPr>
          <p:cNvPr id="360" name="Google Shape;360;p5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Driving goal: Explore the instances where preconditioning by sketching was beneficial, investigate the limitations, and improve upon the method.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Favorable results: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Consistent systems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 &gt;&gt; 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Unfavorable results: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Extremely sparse systems - density of 1%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Gamma of 1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Large datasets (unless alternative Kaczmarz method is used)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5" title="Kaczmarz Corrupted TABK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63" y="196963"/>
            <a:ext cx="8443675" cy="47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Corrupted Data</a:t>
            </a:r>
            <a:endParaRPr/>
          </a:p>
        </p:txBody>
      </p:sp>
      <p:sp>
        <p:nvSpPr>
          <p:cNvPr id="371" name="Google Shape;371;p5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may have corrupted RHS entries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Corrupted rows shift the hyperplanes away from the 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included in iterations, it can prevent convergence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a way to detect and exclude corrupted data from algorithm, if the level of corruption is not too large, the solution can still be recovered</a:t>
            </a:r>
            <a:endParaRPr/>
          </a:p>
        </p:txBody>
      </p:sp>
      <p:pic>
        <p:nvPicPr>
          <p:cNvPr id="372" name="Google Shape;3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485650"/>
            <a:ext cx="4655288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6"/>
          <p:cNvSpPr txBox="1"/>
          <p:nvPr/>
        </p:nvSpPr>
        <p:spPr>
          <a:xfrm>
            <a:off x="5165400" y="3783550"/>
            <a:ext cx="366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represents some corruption that affects the RHS that it much more significant than noise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Quantile Row Selection</a:t>
            </a:r>
            <a:endParaRPr/>
          </a:p>
        </p:txBody>
      </p:sp>
      <p:sp>
        <p:nvSpPr>
          <p:cNvPr id="379" name="Google Shape;379;p5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If a row has a high residual entry, it is an indication that it is likely corrupted. So, this method takes the top quantile of absolute residuals and excludes them from iterations. After that, the </a:t>
            </a:r>
            <a:r>
              <a:rPr lang="en" sz="2100"/>
              <a:t>algorithm proceeds as normal.</a:t>
            </a:r>
            <a:endParaRPr sz="2100"/>
          </a:p>
        </p:txBody>
      </p:sp>
      <p:pic>
        <p:nvPicPr>
          <p:cNvPr id="380" name="Google Shape;38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00" y="3833850"/>
            <a:ext cx="1902675" cy="6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7"/>
          <p:cNvSpPr txBox="1"/>
          <p:nvPr/>
        </p:nvSpPr>
        <p:spPr>
          <a:xfrm>
            <a:off x="477850" y="2836475"/>
            <a:ext cx="3060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This times the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number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of rows in the system will be the number of lowest residuals that pass the quantile test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2" name="Google Shape;38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525" y="3779500"/>
            <a:ext cx="2065725" cy="6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7"/>
          <p:cNvSpPr txBox="1"/>
          <p:nvPr/>
        </p:nvSpPr>
        <p:spPr>
          <a:xfrm>
            <a:off x="4892500" y="2571750"/>
            <a:ext cx="2287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Beta represents the level of corruption in the system, q should be picked so that it plus beta doesn’t exceed 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Sampled Quantile Row Selection</a:t>
            </a:r>
            <a:endParaRPr/>
          </a:p>
        </p:txBody>
      </p:sp>
      <p:sp>
        <p:nvSpPr>
          <p:cNvPr id="389" name="Google Shape;389;p5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/>
              <a:t>A sample of the rows of the system can be taken to save CPU Time. This version takes a percentage of the rows and computes the quantile of that sample before iteration.</a:t>
            </a:r>
            <a:endParaRPr sz="3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9" title="Kaczmarz Corrupted QABK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513" y="157788"/>
            <a:ext cx="8582975" cy="48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endParaRPr/>
          </a:p>
        </p:txBody>
      </p:sp>
      <p:sp>
        <p:nvSpPr>
          <p:cNvPr id="400" name="Google Shape;400;p6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method was used to solve randomly generated, overdetermined, consistent systems with </a:t>
            </a:r>
            <a:r>
              <a:rPr lang="en" sz="1900"/>
              <a:t>a percentage of corrupted RHS entries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Entries were corrupted by setting them to 0</a:t>
            </a:r>
            <a:endParaRPr sz="19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Average CPU Time and Iterations taken vs. Number of rows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Block size for QABK was block size for SQABK for a given number of rows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 = 0.85, beta = 0.1, 100 columns, relative tolerance 10^(-10), max iterations 40000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127" y="835375"/>
            <a:ext cx="8100020" cy="33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 title="Kaczmarz Cyclical Anim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149" y="358389"/>
            <a:ext cx="7869700" cy="44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Adaptive Quantile and Experiment</a:t>
            </a:r>
            <a:endParaRPr/>
          </a:p>
        </p:txBody>
      </p:sp>
      <p:sp>
        <p:nvSpPr>
          <p:cNvPr id="411" name="Google Shape;411;p6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Precise estimate for corruption level may not be known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Underestimation can prevent convergence, overestimation can slow it down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adaptive version will check the norm of the residual as a heuristic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 norm is </a:t>
            </a:r>
            <a:r>
              <a:rPr lang="en"/>
              <a:t>significantly</a:t>
            </a:r>
            <a:r>
              <a:rPr lang="en"/>
              <a:t> </a:t>
            </a:r>
            <a:r>
              <a:rPr lang="en"/>
              <a:t>larger than the previous iteration, the quantile is lowered and the iteration is skipped, if it is significantly smaller, the quantile is raised (the thresholds have been arbitrarily decided)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Adaptive version and regular version were tested on a random 100 x 10 system with beta = 0.2, and q = 0.9 to start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Relative error                                          vs. CPU time and iterations</a:t>
            </a:r>
            <a:endParaRPr/>
          </a:p>
        </p:txBody>
      </p:sp>
      <p:pic>
        <p:nvPicPr>
          <p:cNvPr id="412" name="Google Shape;41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100" y="4140975"/>
            <a:ext cx="1730450" cy="3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75" y="924650"/>
            <a:ext cx="8066500" cy="31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4"/>
          <p:cNvSpPr txBox="1"/>
          <p:nvPr>
            <p:ph type="title"/>
          </p:nvPr>
        </p:nvSpPr>
        <p:spPr>
          <a:xfrm>
            <a:off x="154000" y="1200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Row Selection Methods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Random Row Selection: Choose a random </a:t>
            </a:r>
            <a:r>
              <a:rPr lang="en"/>
              <a:t>block of rows from the system</a:t>
            </a:r>
            <a:br>
              <a:rPr lang="en"/>
            </a:br>
            <a:r>
              <a:rPr lang="en"/>
              <a:t>-Is inexpensive to select rows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Targeted Row Selection: Choose a block of rows with the highest residuals</a:t>
            </a:r>
            <a:br>
              <a:rPr lang="en"/>
            </a:br>
            <a:r>
              <a:rPr lang="en"/>
              <a:t>-Residual: Magnitude of                    ,         is current approximation</a:t>
            </a:r>
            <a:br>
              <a:rPr lang="en"/>
            </a:br>
            <a:r>
              <a:rPr lang="en"/>
              <a:t>-Allows algorithm to bias towards parts of the system that are causing the most error in the current approximation</a:t>
            </a:r>
            <a:br>
              <a:rPr lang="en"/>
            </a:br>
            <a:r>
              <a:rPr lang="en"/>
              <a:t>-Residual Calculation is expensive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Random-Targeted Row Selection: Choose a random block of rows from the system and then pick the highest residuals from that subset</a:t>
            </a:r>
            <a:br>
              <a:rPr lang="en"/>
            </a:br>
            <a:r>
              <a:rPr lang="en"/>
              <a:t>-Middle ground between other two methods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675" y="2214288"/>
            <a:ext cx="1082900" cy="357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0" l="16710" r="46963" t="0"/>
          <a:stretch/>
        </p:blipFill>
        <p:spPr>
          <a:xfrm>
            <a:off x="4667525" y="2214300"/>
            <a:ext cx="393400" cy="3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 Methods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014525"/>
            <a:ext cx="8520600" cy="3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Single row Kaczmarz: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Averaged Iteration: Calculates update by taking the average of the projection onto each row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-Choose alpha to minimize residual between steps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Projected Iteration: </a:t>
            </a:r>
            <a:r>
              <a:rPr lang="en"/>
              <a:t>Calculates update by taking the projection onto the solution of the selected block of rows</a:t>
            </a:r>
            <a:br>
              <a:rPr lang="en"/>
            </a:b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981" y="1078950"/>
            <a:ext cx="2505725" cy="56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550" y="2357400"/>
            <a:ext cx="4694442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000" y="4398875"/>
            <a:ext cx="4036425" cy="4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5680775" y="4193250"/>
            <a:ext cx="29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0123" y="3986575"/>
            <a:ext cx="2928300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 title="Kaczmarz Random Block Anim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738" y="615599"/>
            <a:ext cx="7468525" cy="420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0" y="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Economica"/>
                <a:ea typeface="Economica"/>
                <a:cs typeface="Economica"/>
                <a:sym typeface="Economica"/>
              </a:rPr>
              <a:t>Random</a:t>
            </a:r>
            <a:r>
              <a:rPr lang="en" sz="2800">
                <a:latin typeface="Economica"/>
                <a:ea typeface="Economica"/>
                <a:cs typeface="Economica"/>
                <a:sym typeface="Economica"/>
              </a:rPr>
              <a:t> Row Selection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 title="Kaczmarz Targeted Block Anim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900" y="615600"/>
            <a:ext cx="7436200" cy="41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0" y="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Economica"/>
                <a:ea typeface="Economica"/>
                <a:cs typeface="Economica"/>
                <a:sym typeface="Economica"/>
              </a:rPr>
              <a:t>Targeted Row Selection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